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01" r:id="rId2"/>
    <p:sldId id="302" r:id="rId3"/>
    <p:sldId id="279" r:id="rId4"/>
    <p:sldId id="276" r:id="rId5"/>
    <p:sldId id="271" r:id="rId6"/>
    <p:sldId id="294" r:id="rId7"/>
    <p:sldId id="281" r:id="rId8"/>
    <p:sldId id="285" r:id="rId9"/>
    <p:sldId id="292" r:id="rId10"/>
    <p:sldId id="303" r:id="rId11"/>
    <p:sldId id="272" r:id="rId12"/>
    <p:sldId id="287" r:id="rId13"/>
    <p:sldId id="304" r:id="rId14"/>
    <p:sldId id="288" r:id="rId15"/>
    <p:sldId id="289" r:id="rId16"/>
    <p:sldId id="295" r:id="rId17"/>
    <p:sldId id="298" r:id="rId18"/>
    <p:sldId id="297" r:id="rId19"/>
    <p:sldId id="291" r:id="rId20"/>
    <p:sldId id="305" r:id="rId21"/>
    <p:sldId id="29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93D36-23F5-4571-991B-19E61EDDBED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B41271-0DA9-4CF7-9862-44FF508BF0DB}">
      <dgm:prSet phldrT="[Текст]" custT="1"/>
      <dgm:spPr/>
      <dgm:t>
        <a:bodyPr/>
        <a:lstStyle/>
        <a:p>
          <a:r>
            <a:rPr lang="ru-RU" sz="4400" dirty="0" smtClean="0"/>
            <a:t>Тема урока</a:t>
          </a:r>
          <a:endParaRPr lang="ru-RU" sz="4400" dirty="0"/>
        </a:p>
      </dgm:t>
    </dgm:pt>
    <dgm:pt modelId="{98CC6F3D-4840-4ADF-916D-A4793B9A1E3F}" type="parTrans" cxnId="{5DA31D69-987C-4142-8551-60D929078238}">
      <dgm:prSet/>
      <dgm:spPr/>
      <dgm:t>
        <a:bodyPr/>
        <a:lstStyle/>
        <a:p>
          <a:endParaRPr lang="ru-RU"/>
        </a:p>
      </dgm:t>
    </dgm:pt>
    <dgm:pt modelId="{24B829D5-3E92-46CE-9236-F0DEBB521D53}" type="sibTrans" cxnId="{5DA31D69-987C-4142-8551-60D929078238}">
      <dgm:prSet/>
      <dgm:spPr/>
      <dgm:t>
        <a:bodyPr/>
        <a:lstStyle/>
        <a:p>
          <a:endParaRPr lang="ru-RU"/>
        </a:p>
      </dgm:t>
    </dgm:pt>
    <dgm:pt modelId="{872A174B-B648-40AA-A850-1616AF132A80}">
      <dgm:prSet phldrT="[Текст]"/>
      <dgm:spPr/>
      <dgm:t>
        <a:bodyPr/>
        <a:lstStyle/>
        <a:p>
          <a:endParaRPr lang="ru-RU" dirty="0"/>
        </a:p>
      </dgm:t>
    </dgm:pt>
    <dgm:pt modelId="{960424D9-0CB6-427A-9607-3678DF7186E4}" type="parTrans" cxnId="{12CCB97D-C19F-49F6-9A08-7B991CF46606}">
      <dgm:prSet/>
      <dgm:spPr/>
      <dgm:t>
        <a:bodyPr/>
        <a:lstStyle/>
        <a:p>
          <a:endParaRPr lang="ru-RU"/>
        </a:p>
      </dgm:t>
    </dgm:pt>
    <dgm:pt modelId="{B1E930D7-6C90-4EC4-BB53-09B2A149ACF2}" type="sibTrans" cxnId="{12CCB97D-C19F-49F6-9A08-7B991CF46606}">
      <dgm:prSet/>
      <dgm:spPr/>
      <dgm:t>
        <a:bodyPr/>
        <a:lstStyle/>
        <a:p>
          <a:endParaRPr lang="ru-RU"/>
        </a:p>
      </dgm:t>
    </dgm:pt>
    <dgm:pt modelId="{531B7BE1-7852-4931-96C2-F41A0AF107DC}">
      <dgm:prSet phldrT="[Текст]" custT="1"/>
      <dgm:spPr/>
      <dgm:t>
        <a:bodyPr/>
        <a:lstStyle/>
        <a:p>
          <a:r>
            <a:rPr lang="ru-RU" sz="4400" dirty="0" smtClean="0"/>
            <a:t>Цели обучения</a:t>
          </a:r>
          <a:endParaRPr lang="ru-RU" sz="4400" dirty="0"/>
        </a:p>
      </dgm:t>
    </dgm:pt>
    <dgm:pt modelId="{85D64B32-D04E-4C2E-B84B-B1A356A31097}" type="parTrans" cxnId="{4D77D571-7C50-4446-BC62-B979D53D86BE}">
      <dgm:prSet/>
      <dgm:spPr/>
      <dgm:t>
        <a:bodyPr/>
        <a:lstStyle/>
        <a:p>
          <a:endParaRPr lang="ru-RU"/>
        </a:p>
      </dgm:t>
    </dgm:pt>
    <dgm:pt modelId="{7611E07C-1E53-4806-9825-D57453ADEAD0}" type="sibTrans" cxnId="{4D77D571-7C50-4446-BC62-B979D53D86BE}">
      <dgm:prSet/>
      <dgm:spPr/>
      <dgm:t>
        <a:bodyPr/>
        <a:lstStyle/>
        <a:p>
          <a:endParaRPr lang="ru-RU"/>
        </a:p>
      </dgm:t>
    </dgm:pt>
    <dgm:pt modelId="{FDEE8C30-2666-4A9F-8359-FF3E717875AD}">
      <dgm:prSet phldrT="[Текст]"/>
      <dgm:spPr/>
      <dgm:t>
        <a:bodyPr/>
        <a:lstStyle/>
        <a:p>
          <a:endParaRPr lang="ru-RU" dirty="0"/>
        </a:p>
      </dgm:t>
    </dgm:pt>
    <dgm:pt modelId="{5FBE3E93-D5D1-4E64-895C-4AFFD751D5F2}" type="parTrans" cxnId="{21455A90-C64B-4A60-A62B-8D8D3F4DFB56}">
      <dgm:prSet/>
      <dgm:spPr/>
      <dgm:t>
        <a:bodyPr/>
        <a:lstStyle/>
        <a:p>
          <a:endParaRPr lang="ru-RU"/>
        </a:p>
      </dgm:t>
    </dgm:pt>
    <dgm:pt modelId="{A47E55CB-5B44-4BE3-A72A-C80AFB45C69A}" type="sibTrans" cxnId="{21455A90-C64B-4A60-A62B-8D8D3F4DFB56}">
      <dgm:prSet/>
      <dgm:spPr/>
      <dgm:t>
        <a:bodyPr/>
        <a:lstStyle/>
        <a:p>
          <a:endParaRPr lang="ru-RU"/>
        </a:p>
      </dgm:t>
    </dgm:pt>
    <dgm:pt modelId="{4499DE55-E91D-44B1-AFFC-0EE4505315C0}">
      <dgm:prSet phldrT="[Текст]" custT="1"/>
      <dgm:spPr/>
      <dgm:t>
        <a:bodyPr/>
        <a:lstStyle/>
        <a:p>
          <a:r>
            <a:rPr lang="ru-RU" sz="4400" dirty="0" smtClean="0"/>
            <a:t>Цели урока</a:t>
          </a:r>
          <a:endParaRPr lang="ru-RU" sz="4400" dirty="0"/>
        </a:p>
      </dgm:t>
    </dgm:pt>
    <dgm:pt modelId="{93F33364-003C-48A3-B797-F24D2249E7F9}" type="parTrans" cxnId="{5073656E-1398-4AD1-8852-725451A650D5}">
      <dgm:prSet/>
      <dgm:spPr/>
      <dgm:t>
        <a:bodyPr/>
        <a:lstStyle/>
        <a:p>
          <a:endParaRPr lang="ru-RU"/>
        </a:p>
      </dgm:t>
    </dgm:pt>
    <dgm:pt modelId="{C2B903E4-263B-43F9-AA5F-5CC3BC8F5453}" type="sibTrans" cxnId="{5073656E-1398-4AD1-8852-725451A650D5}">
      <dgm:prSet/>
      <dgm:spPr/>
      <dgm:t>
        <a:bodyPr/>
        <a:lstStyle/>
        <a:p>
          <a:endParaRPr lang="ru-RU"/>
        </a:p>
      </dgm:t>
    </dgm:pt>
    <dgm:pt modelId="{49EF59E4-25FB-4F96-988F-2AE903A7BA9A}">
      <dgm:prSet phldrT="[Текст]"/>
      <dgm:spPr/>
      <dgm:t>
        <a:bodyPr/>
        <a:lstStyle/>
        <a:p>
          <a:r>
            <a:rPr lang="ru-RU" b="1" dirty="0" smtClean="0"/>
            <a:t>Выяснить строение органов дыхания.</a:t>
          </a:r>
          <a:endParaRPr lang="ru-RU" b="1" dirty="0"/>
        </a:p>
      </dgm:t>
    </dgm:pt>
    <dgm:pt modelId="{954DDA42-6FBD-4C2B-87FD-0F7F3A38567A}" type="parTrans" cxnId="{7163BC45-0260-4BE5-AFDA-C8661A24E27C}">
      <dgm:prSet/>
      <dgm:spPr/>
      <dgm:t>
        <a:bodyPr/>
        <a:lstStyle/>
        <a:p>
          <a:endParaRPr lang="ru-RU"/>
        </a:p>
      </dgm:t>
    </dgm:pt>
    <dgm:pt modelId="{38C6C9A8-C400-4B57-9A75-07BA11C01B5B}" type="sibTrans" cxnId="{7163BC45-0260-4BE5-AFDA-C8661A24E27C}">
      <dgm:prSet/>
      <dgm:spPr/>
      <dgm:t>
        <a:bodyPr/>
        <a:lstStyle/>
        <a:p>
          <a:endParaRPr lang="ru-RU"/>
        </a:p>
      </dgm:t>
    </dgm:pt>
    <dgm:pt modelId="{992361BA-D3BD-464B-AFB0-F0387558D2A2}">
      <dgm:prSet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Органы дыхания. Строение воздухоносных путей человека, органы газообмена человека</a:t>
          </a:r>
          <a:endParaRPr lang="ru-RU" dirty="0">
            <a:solidFill>
              <a:srgbClr val="C00000"/>
            </a:solidFill>
          </a:endParaRPr>
        </a:p>
      </dgm:t>
    </dgm:pt>
    <dgm:pt modelId="{044DD09C-70E3-460A-8E8F-07FC58E26647}" type="parTrans" cxnId="{FFCA9B60-0D0F-41E3-8954-FCD7D840A19E}">
      <dgm:prSet/>
      <dgm:spPr/>
      <dgm:t>
        <a:bodyPr/>
        <a:lstStyle/>
        <a:p>
          <a:endParaRPr lang="ru-RU"/>
        </a:p>
      </dgm:t>
    </dgm:pt>
    <dgm:pt modelId="{3E180A6E-0DEE-43C1-9B42-62D7F86BFDDB}" type="sibTrans" cxnId="{FFCA9B60-0D0F-41E3-8954-FCD7D840A19E}">
      <dgm:prSet/>
      <dgm:spPr/>
      <dgm:t>
        <a:bodyPr/>
        <a:lstStyle/>
        <a:p>
          <a:endParaRPr lang="ru-RU"/>
        </a:p>
      </dgm:t>
    </dgm:pt>
    <dgm:pt modelId="{D7614CF3-57F2-4E67-848F-0949F0E852FB}">
      <dgm:prSet/>
      <dgm:spPr/>
      <dgm:t>
        <a:bodyPr/>
        <a:lstStyle/>
        <a:p>
          <a:r>
            <a:rPr lang="ru-RU" b="1" dirty="0" smtClean="0"/>
            <a:t>Установить функции органов дыхания в соответствии с их строением.</a:t>
          </a:r>
          <a:endParaRPr lang="ru-RU" b="1" dirty="0"/>
        </a:p>
      </dgm:t>
    </dgm:pt>
    <dgm:pt modelId="{8DFF3587-E837-4ADA-A47A-F1B342DF13AC}" type="parTrans" cxnId="{42E4A8AA-0185-4E6B-B311-7091E4101E2E}">
      <dgm:prSet/>
      <dgm:spPr/>
      <dgm:t>
        <a:bodyPr/>
        <a:lstStyle/>
        <a:p>
          <a:endParaRPr lang="ru-RU"/>
        </a:p>
      </dgm:t>
    </dgm:pt>
    <dgm:pt modelId="{97496562-ADDB-4443-B4E6-E1CD8DE38D45}" type="sibTrans" cxnId="{42E4A8AA-0185-4E6B-B311-7091E4101E2E}">
      <dgm:prSet/>
      <dgm:spPr/>
      <dgm:t>
        <a:bodyPr/>
        <a:lstStyle/>
        <a:p>
          <a:endParaRPr lang="ru-RU"/>
        </a:p>
      </dgm:t>
    </dgm:pt>
    <dgm:pt modelId="{D33ABD7C-1C72-45BB-A98C-EB4950789CD1}">
      <dgm:prSet/>
      <dgm:spPr/>
      <dgm:t>
        <a:bodyPr/>
        <a:lstStyle/>
        <a:p>
          <a:r>
            <a:rPr lang="ru-RU" b="1" dirty="0" smtClean="0"/>
            <a:t>Рассмотреть процесс газообмена  в лёгких и тканях.</a:t>
          </a:r>
          <a:endParaRPr lang="ru-RU" b="1" dirty="0"/>
        </a:p>
      </dgm:t>
    </dgm:pt>
    <dgm:pt modelId="{1D792A98-9957-4675-8B1C-019B59414184}" type="parTrans" cxnId="{0338DBC9-47B0-49F0-A577-D47582214BBF}">
      <dgm:prSet/>
      <dgm:spPr/>
      <dgm:t>
        <a:bodyPr/>
        <a:lstStyle/>
        <a:p>
          <a:endParaRPr lang="ru-RU"/>
        </a:p>
      </dgm:t>
    </dgm:pt>
    <dgm:pt modelId="{D62C6EA8-D120-438D-A376-411D535B8502}" type="sibTrans" cxnId="{0338DBC9-47B0-49F0-A577-D47582214BBF}">
      <dgm:prSet/>
      <dgm:spPr/>
      <dgm:t>
        <a:bodyPr/>
        <a:lstStyle/>
        <a:p>
          <a:endParaRPr lang="ru-RU"/>
        </a:p>
      </dgm:t>
    </dgm:pt>
    <dgm:pt modelId="{BC37BAD2-578C-49A9-BDF2-CBC86905FCD8}">
      <dgm:prSet/>
      <dgm:spPr/>
      <dgm:t>
        <a:bodyPr/>
        <a:lstStyle/>
        <a:p>
          <a:r>
            <a:rPr lang="ru-RU" b="1" dirty="0" smtClean="0"/>
            <a:t>7.1.4.5</a:t>
          </a:r>
          <a:r>
            <a:rPr lang="kk-KZ" b="1" dirty="0" smtClean="0"/>
            <a:t> -</a:t>
          </a:r>
          <a:r>
            <a:rPr lang="ru-RU" b="1" dirty="0" smtClean="0"/>
            <a:t> изучать особенности строения органов дыхания у человека</a:t>
          </a:r>
          <a:endParaRPr lang="ru-RU" b="1" dirty="0"/>
        </a:p>
      </dgm:t>
    </dgm:pt>
    <dgm:pt modelId="{A1AAEEF0-2096-4644-A9BA-F2FFD24BDEAE}" type="parTrans" cxnId="{3B5D2853-826B-41E7-B71F-529D719E4D37}">
      <dgm:prSet/>
      <dgm:spPr/>
      <dgm:t>
        <a:bodyPr/>
        <a:lstStyle/>
        <a:p>
          <a:endParaRPr lang="ru-RU"/>
        </a:p>
      </dgm:t>
    </dgm:pt>
    <dgm:pt modelId="{94F9E4D9-0839-4289-AF3F-DB5B621A52F8}" type="sibTrans" cxnId="{3B5D2853-826B-41E7-B71F-529D719E4D37}">
      <dgm:prSet/>
      <dgm:spPr/>
      <dgm:t>
        <a:bodyPr/>
        <a:lstStyle/>
        <a:p>
          <a:endParaRPr lang="ru-RU"/>
        </a:p>
      </dgm:t>
    </dgm:pt>
    <dgm:pt modelId="{C86739BB-6A2F-46C6-BEEA-DF1E437D7852}" type="pres">
      <dgm:prSet presAssocID="{CE093D36-23F5-4571-991B-19E61EDDBE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EA1241-5EF3-4D25-968F-4984623F558E}" type="pres">
      <dgm:prSet presAssocID="{95B41271-0DA9-4CF7-9862-44FF508BF0DB}" presName="linNode" presStyleCnt="0"/>
      <dgm:spPr/>
    </dgm:pt>
    <dgm:pt modelId="{E3A62C98-7E54-4088-9336-2CBF55043395}" type="pres">
      <dgm:prSet presAssocID="{95B41271-0DA9-4CF7-9862-44FF508BF0DB}" presName="parentText" presStyleLbl="node1" presStyleIdx="0" presStyleCnt="3" custScaleX="90972" custScaleY="74855" custLinFactNeighborY="-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7964F-ABED-4EC7-900D-BCD30DA76B74}" type="pres">
      <dgm:prSet presAssocID="{95B41271-0DA9-4CF7-9862-44FF508BF0D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C9B15-F541-486F-B80B-3A7FC692C813}" type="pres">
      <dgm:prSet presAssocID="{24B829D5-3E92-46CE-9236-F0DEBB521D53}" presName="sp" presStyleCnt="0"/>
      <dgm:spPr/>
    </dgm:pt>
    <dgm:pt modelId="{DC730C99-D610-4A5D-9082-0F42D678E0EF}" type="pres">
      <dgm:prSet presAssocID="{531B7BE1-7852-4931-96C2-F41A0AF107DC}" presName="linNode" presStyleCnt="0"/>
      <dgm:spPr/>
    </dgm:pt>
    <dgm:pt modelId="{035D7487-CEA2-4EBB-8D4F-71CD449B4131}" type="pres">
      <dgm:prSet presAssocID="{531B7BE1-7852-4931-96C2-F41A0AF107DC}" presName="parentText" presStyleLbl="node1" presStyleIdx="1" presStyleCnt="3" custScaleX="90972" custScaleY="791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848F7-7003-4EB9-A5A1-C5CE06E43BF8}" type="pres">
      <dgm:prSet presAssocID="{531B7BE1-7852-4931-96C2-F41A0AF107D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7F365-B29C-47F1-98AC-47FF72471258}" type="pres">
      <dgm:prSet presAssocID="{7611E07C-1E53-4806-9825-D57453ADEAD0}" presName="sp" presStyleCnt="0"/>
      <dgm:spPr/>
    </dgm:pt>
    <dgm:pt modelId="{4A284E3A-C483-4ADF-95DC-A475489BD2B5}" type="pres">
      <dgm:prSet presAssocID="{4499DE55-E91D-44B1-AFFC-0EE4505315C0}" presName="linNode" presStyleCnt="0"/>
      <dgm:spPr/>
    </dgm:pt>
    <dgm:pt modelId="{7C4F393F-70B4-4C0C-AB38-6A334BD86BA5}" type="pres">
      <dgm:prSet presAssocID="{4499DE55-E91D-44B1-AFFC-0EE4505315C0}" presName="parentText" presStyleLbl="node1" presStyleIdx="2" presStyleCnt="3" custScaleX="95312" custScaleY="770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2C56D-BF6D-4A80-9831-A43EF3F0202E}" type="pres">
      <dgm:prSet presAssocID="{4499DE55-E91D-44B1-AFFC-0EE4505315C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77D571-7C50-4446-BC62-B979D53D86BE}" srcId="{CE093D36-23F5-4571-991B-19E61EDDBED4}" destId="{531B7BE1-7852-4931-96C2-F41A0AF107DC}" srcOrd="1" destOrd="0" parTransId="{85D64B32-D04E-4C2E-B84B-B1A356A31097}" sibTransId="{7611E07C-1E53-4806-9825-D57453ADEAD0}"/>
    <dgm:cxn modelId="{5073656E-1398-4AD1-8852-725451A650D5}" srcId="{CE093D36-23F5-4571-991B-19E61EDDBED4}" destId="{4499DE55-E91D-44B1-AFFC-0EE4505315C0}" srcOrd="2" destOrd="0" parTransId="{93F33364-003C-48A3-B797-F24D2249E7F9}" sibTransId="{C2B903E4-263B-43F9-AA5F-5CC3BC8F5453}"/>
    <dgm:cxn modelId="{73030F08-C743-4D34-9EE8-919063669B63}" type="presOf" srcId="{FDEE8C30-2666-4A9F-8359-FF3E717875AD}" destId="{54A848F7-7003-4EB9-A5A1-C5CE06E43BF8}" srcOrd="0" destOrd="0" presId="urn:microsoft.com/office/officeart/2005/8/layout/vList5"/>
    <dgm:cxn modelId="{0338DBC9-47B0-49F0-A577-D47582214BBF}" srcId="{4499DE55-E91D-44B1-AFFC-0EE4505315C0}" destId="{D33ABD7C-1C72-45BB-A98C-EB4950789CD1}" srcOrd="2" destOrd="0" parTransId="{1D792A98-9957-4675-8B1C-019B59414184}" sibTransId="{D62C6EA8-D120-438D-A376-411D535B8502}"/>
    <dgm:cxn modelId="{781525CD-1427-4862-ACE8-724FE23C9D19}" type="presOf" srcId="{4499DE55-E91D-44B1-AFFC-0EE4505315C0}" destId="{7C4F393F-70B4-4C0C-AB38-6A334BD86BA5}" srcOrd="0" destOrd="0" presId="urn:microsoft.com/office/officeart/2005/8/layout/vList5"/>
    <dgm:cxn modelId="{7163BC45-0260-4BE5-AFDA-C8661A24E27C}" srcId="{4499DE55-E91D-44B1-AFFC-0EE4505315C0}" destId="{49EF59E4-25FB-4F96-988F-2AE903A7BA9A}" srcOrd="0" destOrd="0" parTransId="{954DDA42-6FBD-4C2B-87FD-0F7F3A38567A}" sibTransId="{38C6C9A8-C400-4B57-9A75-07BA11C01B5B}"/>
    <dgm:cxn modelId="{3DBA3CA8-85FC-4796-82D1-4FBB7F039915}" type="presOf" srcId="{D33ABD7C-1C72-45BB-A98C-EB4950789CD1}" destId="{BBB2C56D-BF6D-4A80-9831-A43EF3F0202E}" srcOrd="0" destOrd="2" presId="urn:microsoft.com/office/officeart/2005/8/layout/vList5"/>
    <dgm:cxn modelId="{1CCB5847-F67F-4C41-AF52-0C679D0B6E1E}" type="presOf" srcId="{D7614CF3-57F2-4E67-848F-0949F0E852FB}" destId="{BBB2C56D-BF6D-4A80-9831-A43EF3F0202E}" srcOrd="0" destOrd="1" presId="urn:microsoft.com/office/officeart/2005/8/layout/vList5"/>
    <dgm:cxn modelId="{FFCA9B60-0D0F-41E3-8954-FCD7D840A19E}" srcId="{95B41271-0DA9-4CF7-9862-44FF508BF0DB}" destId="{992361BA-D3BD-464B-AFB0-F0387558D2A2}" srcOrd="1" destOrd="0" parTransId="{044DD09C-70E3-460A-8E8F-07FC58E26647}" sibTransId="{3E180A6E-0DEE-43C1-9B42-62D7F86BFDDB}"/>
    <dgm:cxn modelId="{F29926B7-6B45-4269-A171-0FD07A9D2AF8}" type="presOf" srcId="{BC37BAD2-578C-49A9-BDF2-CBC86905FCD8}" destId="{54A848F7-7003-4EB9-A5A1-C5CE06E43BF8}" srcOrd="0" destOrd="1" presId="urn:microsoft.com/office/officeart/2005/8/layout/vList5"/>
    <dgm:cxn modelId="{B560FDC8-A3EA-4361-8DD7-275399E689DC}" type="presOf" srcId="{CE093D36-23F5-4571-991B-19E61EDDBED4}" destId="{C86739BB-6A2F-46C6-BEEA-DF1E437D7852}" srcOrd="0" destOrd="0" presId="urn:microsoft.com/office/officeart/2005/8/layout/vList5"/>
    <dgm:cxn modelId="{CA368AAD-B3DE-4CD5-A941-7B5FB048A018}" type="presOf" srcId="{531B7BE1-7852-4931-96C2-F41A0AF107DC}" destId="{035D7487-CEA2-4EBB-8D4F-71CD449B4131}" srcOrd="0" destOrd="0" presId="urn:microsoft.com/office/officeart/2005/8/layout/vList5"/>
    <dgm:cxn modelId="{5DA31D69-987C-4142-8551-60D929078238}" srcId="{CE093D36-23F5-4571-991B-19E61EDDBED4}" destId="{95B41271-0DA9-4CF7-9862-44FF508BF0DB}" srcOrd="0" destOrd="0" parTransId="{98CC6F3D-4840-4ADF-916D-A4793B9A1E3F}" sibTransId="{24B829D5-3E92-46CE-9236-F0DEBB521D53}"/>
    <dgm:cxn modelId="{75860856-03AF-484C-BFA7-770AEE3A34FA}" type="presOf" srcId="{49EF59E4-25FB-4F96-988F-2AE903A7BA9A}" destId="{BBB2C56D-BF6D-4A80-9831-A43EF3F0202E}" srcOrd="0" destOrd="0" presId="urn:microsoft.com/office/officeart/2005/8/layout/vList5"/>
    <dgm:cxn modelId="{9991B5F9-0ACF-457D-875F-372EFDFF875F}" type="presOf" srcId="{992361BA-D3BD-464B-AFB0-F0387558D2A2}" destId="{05B7964F-ABED-4EC7-900D-BCD30DA76B74}" srcOrd="0" destOrd="1" presId="urn:microsoft.com/office/officeart/2005/8/layout/vList5"/>
    <dgm:cxn modelId="{BE2C9149-E1A3-4B1C-A623-5605C7303AF8}" type="presOf" srcId="{95B41271-0DA9-4CF7-9862-44FF508BF0DB}" destId="{E3A62C98-7E54-4088-9336-2CBF55043395}" srcOrd="0" destOrd="0" presId="urn:microsoft.com/office/officeart/2005/8/layout/vList5"/>
    <dgm:cxn modelId="{3B5D2853-826B-41E7-B71F-529D719E4D37}" srcId="{531B7BE1-7852-4931-96C2-F41A0AF107DC}" destId="{BC37BAD2-578C-49A9-BDF2-CBC86905FCD8}" srcOrd="1" destOrd="0" parTransId="{A1AAEEF0-2096-4644-A9BA-F2FFD24BDEAE}" sibTransId="{94F9E4D9-0839-4289-AF3F-DB5B621A52F8}"/>
    <dgm:cxn modelId="{21455A90-C64B-4A60-A62B-8D8D3F4DFB56}" srcId="{531B7BE1-7852-4931-96C2-F41A0AF107DC}" destId="{FDEE8C30-2666-4A9F-8359-FF3E717875AD}" srcOrd="0" destOrd="0" parTransId="{5FBE3E93-D5D1-4E64-895C-4AFFD751D5F2}" sibTransId="{A47E55CB-5B44-4BE3-A72A-C80AFB45C69A}"/>
    <dgm:cxn modelId="{F134270B-7AE5-4BC1-98BC-6B04322FC1B2}" type="presOf" srcId="{872A174B-B648-40AA-A850-1616AF132A80}" destId="{05B7964F-ABED-4EC7-900D-BCD30DA76B74}" srcOrd="0" destOrd="0" presId="urn:microsoft.com/office/officeart/2005/8/layout/vList5"/>
    <dgm:cxn modelId="{12CCB97D-C19F-49F6-9A08-7B991CF46606}" srcId="{95B41271-0DA9-4CF7-9862-44FF508BF0DB}" destId="{872A174B-B648-40AA-A850-1616AF132A80}" srcOrd="0" destOrd="0" parTransId="{960424D9-0CB6-427A-9607-3678DF7186E4}" sibTransId="{B1E930D7-6C90-4EC4-BB53-09B2A149ACF2}"/>
    <dgm:cxn modelId="{42E4A8AA-0185-4E6B-B311-7091E4101E2E}" srcId="{4499DE55-E91D-44B1-AFFC-0EE4505315C0}" destId="{D7614CF3-57F2-4E67-848F-0949F0E852FB}" srcOrd="1" destOrd="0" parTransId="{8DFF3587-E837-4ADA-A47A-F1B342DF13AC}" sibTransId="{97496562-ADDB-4443-B4E6-E1CD8DE38D45}"/>
    <dgm:cxn modelId="{BA1577B0-5B1E-4F37-8FE5-C5E891066D89}" type="presParOf" srcId="{C86739BB-6A2F-46C6-BEEA-DF1E437D7852}" destId="{68EA1241-5EF3-4D25-968F-4984623F558E}" srcOrd="0" destOrd="0" presId="urn:microsoft.com/office/officeart/2005/8/layout/vList5"/>
    <dgm:cxn modelId="{273A5123-BAA5-4CA5-B71C-37F770490BE1}" type="presParOf" srcId="{68EA1241-5EF3-4D25-968F-4984623F558E}" destId="{E3A62C98-7E54-4088-9336-2CBF55043395}" srcOrd="0" destOrd="0" presId="urn:microsoft.com/office/officeart/2005/8/layout/vList5"/>
    <dgm:cxn modelId="{F0C6305F-EE10-4DE3-8A51-9C7B11C6802C}" type="presParOf" srcId="{68EA1241-5EF3-4D25-968F-4984623F558E}" destId="{05B7964F-ABED-4EC7-900D-BCD30DA76B74}" srcOrd="1" destOrd="0" presId="urn:microsoft.com/office/officeart/2005/8/layout/vList5"/>
    <dgm:cxn modelId="{BE62EAA8-5F20-4027-88EE-141AFF519972}" type="presParOf" srcId="{C86739BB-6A2F-46C6-BEEA-DF1E437D7852}" destId="{BA7C9B15-F541-486F-B80B-3A7FC692C813}" srcOrd="1" destOrd="0" presId="urn:microsoft.com/office/officeart/2005/8/layout/vList5"/>
    <dgm:cxn modelId="{02E23FC2-92ED-4F9B-BF0E-34823C4D90D9}" type="presParOf" srcId="{C86739BB-6A2F-46C6-BEEA-DF1E437D7852}" destId="{DC730C99-D610-4A5D-9082-0F42D678E0EF}" srcOrd="2" destOrd="0" presId="urn:microsoft.com/office/officeart/2005/8/layout/vList5"/>
    <dgm:cxn modelId="{0D02C3E0-8204-42E9-A8DE-02E42F612CAE}" type="presParOf" srcId="{DC730C99-D610-4A5D-9082-0F42D678E0EF}" destId="{035D7487-CEA2-4EBB-8D4F-71CD449B4131}" srcOrd="0" destOrd="0" presId="urn:microsoft.com/office/officeart/2005/8/layout/vList5"/>
    <dgm:cxn modelId="{4E381723-F9AF-45DA-9A88-288C5D65FB98}" type="presParOf" srcId="{DC730C99-D610-4A5D-9082-0F42D678E0EF}" destId="{54A848F7-7003-4EB9-A5A1-C5CE06E43BF8}" srcOrd="1" destOrd="0" presId="urn:microsoft.com/office/officeart/2005/8/layout/vList5"/>
    <dgm:cxn modelId="{AEF0D76B-9C0A-40F8-9AF7-FE4AF9B3CBAC}" type="presParOf" srcId="{C86739BB-6A2F-46C6-BEEA-DF1E437D7852}" destId="{A557F365-B29C-47F1-98AC-47FF72471258}" srcOrd="3" destOrd="0" presId="urn:microsoft.com/office/officeart/2005/8/layout/vList5"/>
    <dgm:cxn modelId="{10307020-37F6-4B4E-93E6-4E3BA2CB04F9}" type="presParOf" srcId="{C86739BB-6A2F-46C6-BEEA-DF1E437D7852}" destId="{4A284E3A-C483-4ADF-95DC-A475489BD2B5}" srcOrd="4" destOrd="0" presId="urn:microsoft.com/office/officeart/2005/8/layout/vList5"/>
    <dgm:cxn modelId="{228B9C04-B082-4D88-8272-C94C73D58810}" type="presParOf" srcId="{4A284E3A-C483-4ADF-95DC-A475489BD2B5}" destId="{7C4F393F-70B4-4C0C-AB38-6A334BD86BA5}" srcOrd="0" destOrd="0" presId="urn:microsoft.com/office/officeart/2005/8/layout/vList5"/>
    <dgm:cxn modelId="{40360C9B-F0F0-4E8F-80D8-FA3DB5D34ED8}" type="presParOf" srcId="{4A284E3A-C483-4ADF-95DC-A475489BD2B5}" destId="{BBB2C56D-BF6D-4A80-9831-A43EF3F0202E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algn="r"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algn="r" hangingPunct="0">
              <a:defRPr sz="1400"/>
            </a:pPr>
            <a:fld id="{9E7DBFA0-ECD5-4790-92B3-DBBEA722D062}" type="slidenum">
              <a:rPr/>
              <a:pPr algn="r" hangingPunct="0">
                <a:defRPr sz="1400"/>
              </a:pPr>
              <a:t>‹#›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638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4F1F747-68DD-4522-972A-DD627A0C240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90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273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273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89999A-81B6-4AA0-AF01-D4BD7EB879E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604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D9EECB-3C9D-47DA-B5EA-722288117EE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31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C7C5A2-1A0C-4FDD-A12B-9EB79F5D2AA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95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BC7493-EF99-4F03-9439-E7B4A426D13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985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F22B4F-66F2-49DD-94AB-0A43B8CC06F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379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BD5050-3F91-4F29-9975-2D12B9A2957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54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3C58CA-BA82-4873-B96B-4039C12D429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574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63E024-E097-4D80-8EA6-F5ED2A7E40B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441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CECCA4-AF08-4554-BBE6-E76CE5B54912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22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462FF4-81AF-4FEA-B815-37C7EA6857C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39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48103E8-30AC-4E4C-9E5B-9A45F6C978FB}" type="datetime1">
              <a:rPr lang="ru-RU" smtClean="0"/>
              <a:pPr lvl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E7ED75-2063-4348-9017-E492F625341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3512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/>
          <p:nvPr/>
        </p:nvSpPr>
        <p:spPr>
          <a:xfrm>
            <a:off x="0" y="0"/>
            <a:ext cx="9143640" cy="288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779637"/>
              </a:gs>
              <a:gs pos="100000">
                <a:srgbClr val="9CC745"/>
              </a:gs>
            </a:gsLst>
            <a:lin ang="16200000"/>
          </a:gradFill>
          <a:ln w="9360">
            <a:solidFill>
              <a:srgbClr val="98B855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оугольник 7"/>
          <p:cNvSpPr/>
          <p:nvPr/>
        </p:nvSpPr>
        <p:spPr>
          <a:xfrm>
            <a:off x="0" y="6524640"/>
            <a:ext cx="9143640" cy="33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779637"/>
              </a:gs>
              <a:gs pos="100000">
                <a:srgbClr val="9CC745"/>
              </a:gs>
            </a:gsLst>
            <a:lin ang="16200000"/>
          </a:gradFill>
          <a:ln w="9360">
            <a:solidFill>
              <a:srgbClr val="98B855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54000" y="333360"/>
            <a:ext cx="1564919" cy="14824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6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6"/>
                <a:ea typeface="Microsoft YaHei" pitchFamily="2"/>
                <a:cs typeface="Times New Roman" pitchFamily="16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548103E8-30AC-4E4C-9E5B-9A45F6C978FB}" type="datetime1">
              <a:rPr lang="ru-RU"/>
              <a:pPr lvl="0"/>
              <a:t>22.12.2019</a:t>
            </a:fld>
            <a:endParaRPr lang="ru-RU"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19F1FCA-BF42-4260-9F4C-30B9CCB4B119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ctr" rtl="0" hangingPunct="0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Times New Roman" pitchFamily="18"/>
          <a:ea typeface="Microsoft YaHei" pitchFamily="2"/>
          <a:cs typeface="Times New Roman" pitchFamily="18"/>
        </a:defRPr>
      </a:lvl1pPr>
    </p:titleStyle>
    <p:bodyStyle>
      <a:lvl1pPr lvl="0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1pPr>
      <a:lvl2pPr lvl="1" rtl="0">
        <a:buSzPct val="75000"/>
        <a:buFont typeface="StarSymbol"/>
        <a:buChar char="–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2pPr>
      <a:lvl3pPr lvl="2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3pPr>
      <a:lvl4pPr lvl="3" rtl="0">
        <a:buSzPct val="75000"/>
        <a:buFont typeface="StarSymbol"/>
        <a:buChar char="–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4pPr>
      <a:lvl5pPr lvl="4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5pPr>
      <a:lvl6pPr lvl="5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6pPr>
      <a:lvl7pPr lvl="6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7pPr>
      <a:lvl8pPr lvl="7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8pPr>
      <a:lvl9pPr marL="0" marR="0" lvl="0" indent="0" algn="l" rtl="0" hangingPunct="0">
        <a:spcBef>
          <a:spcPts val="638"/>
        </a:spcBef>
        <a:spcAft>
          <a:spcPts val="0"/>
        </a:spcAft>
        <a:buSzPct val="45000"/>
        <a:buFont typeface="Arial" pitchFamily="32"/>
        <a:buChar char="•"/>
        <a:tabLst/>
        <a:defRPr lang="ru-RU" sz="3200" b="0" i="0" u="none" strike="noStrike" spc="0">
          <a:solidFill>
            <a:srgbClr val="000000"/>
          </a:solidFill>
          <a:latin typeface="Times New Roman" pitchFamily="18"/>
          <a:cs typeface="Times New Roman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snlNEe9Oa-k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240" cy="988716"/>
          </a:xfrm>
        </p:spPr>
        <p:txBody>
          <a:bodyPr/>
          <a:lstStyle/>
          <a:p>
            <a:pPr>
              <a:buNone/>
            </a:pPr>
            <a:r>
              <a:rPr sz="4000" b="1" smtClean="0">
                <a:solidFill>
                  <a:srgbClr val="C00000"/>
                </a:solidFill>
              </a:rPr>
              <a:t>Цветы настроения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46264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4214818"/>
            <a:ext cx="164307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Ах..!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14282" y="571480"/>
            <a:ext cx="1643074" cy="10001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214818"/>
            <a:ext cx="164307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Ух..!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4214818"/>
            <a:ext cx="164307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Ой..!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071678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просмотр видеоролика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«Строение органов дыхания»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3357562"/>
            <a:ext cx="63169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https://www.youtube.com/watch?v=snlNEe9Oa-k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57166"/>
            <a:ext cx="150585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571480"/>
            <a:ext cx="698878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группах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Заполните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таблицу. Органы 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дыхания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4259672"/>
              </p:ext>
            </p:extLst>
          </p:nvPr>
        </p:nvGraphicFramePr>
        <p:xfrm>
          <a:off x="428596" y="2214554"/>
          <a:ext cx="8346106" cy="3733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3140"/>
                <a:gridCol w="1857388"/>
                <a:gridCol w="2214579"/>
                <a:gridCol w="2130999"/>
              </a:tblGrid>
              <a:tr h="103490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</a:t>
                      </a: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расположен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</a:t>
                      </a: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строения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6347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 Носовая 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полость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0656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 Гортань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0656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Трахея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0656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 Бронхи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0656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 Легкие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7"/>
          <p:cNvSpPr txBox="1">
            <a:spLocks/>
          </p:cNvSpPr>
          <p:nvPr/>
        </p:nvSpPr>
        <p:spPr>
          <a:xfrm>
            <a:off x="0" y="642918"/>
            <a:ext cx="1785918" cy="12144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07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357166"/>
          <a:ext cx="8628097" cy="5211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674"/>
                <a:gridCol w="3873556"/>
                <a:gridCol w="1000132"/>
                <a:gridCol w="1555735"/>
              </a:tblGrid>
              <a:tr h="60145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ОЦЕНИВАНИЯ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ДЕСКРИПТОР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ПОЛУЧИЛ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2290">
                <a:tc rowSpan="4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Описывают орган дыхания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описывают место расположения органа дыхания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5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описывают особенности строения органа дыхания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80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описывают функции органа дыхания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229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5214950"/>
          <a:ext cx="8572560" cy="1120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0"/>
              </a:tblGrid>
              <a:tr h="34766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/>
                </a:tc>
              </a:tr>
              <a:tr h="723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КОММЕНАРИЙ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записать на простер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240" cy="774402"/>
          </a:xfrm>
        </p:spPr>
        <p:txBody>
          <a:bodyPr/>
          <a:lstStyle/>
          <a:p>
            <a:pPr>
              <a:buNone/>
            </a:pPr>
            <a:r>
              <a:rPr smtClean="0"/>
              <a:t>      </a:t>
            </a:r>
            <a:r>
              <a:rPr sz="4000" b="1" smtClean="0">
                <a:solidFill>
                  <a:srgbClr val="00B050"/>
                </a:solidFill>
              </a:rPr>
              <a:t>Пожелания группам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smtClean="0"/>
          </a:p>
          <a:p>
            <a:r>
              <a:rPr b="1" smtClean="0">
                <a:solidFill>
                  <a:srgbClr val="C00000"/>
                </a:solidFill>
              </a:rPr>
              <a:t>Отлично! Продолжайте в том же духе!</a:t>
            </a:r>
          </a:p>
          <a:p>
            <a:endParaRPr b="1" smtClean="0">
              <a:solidFill>
                <a:srgbClr val="C00000"/>
              </a:solidFill>
            </a:endParaRPr>
          </a:p>
          <a:p>
            <a:r>
              <a:rPr b="1" smtClean="0">
                <a:solidFill>
                  <a:srgbClr val="C00000"/>
                </a:solidFill>
              </a:rPr>
              <a:t>Хорошо! У вас всё получается!</a:t>
            </a:r>
          </a:p>
          <a:p>
            <a:endParaRPr b="1" smtClean="0">
              <a:solidFill>
                <a:srgbClr val="C00000"/>
              </a:solidFill>
            </a:endParaRPr>
          </a:p>
          <a:p>
            <a:r>
              <a:rPr b="1" smtClean="0">
                <a:solidFill>
                  <a:srgbClr val="C00000"/>
                </a:solidFill>
              </a:rPr>
              <a:t>Старайтесь! Вы можете лучше!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429000"/>
            <a:ext cx="1143008" cy="93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Картинки по запросу рисунки  звезда,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65" y="1928802"/>
            <a:ext cx="1027235" cy="102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929198"/>
            <a:ext cx="107157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инки по запросу рисунки  улыбк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166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240" cy="57150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r>
              <a:rPr sz="2400" b="1" smtClean="0">
                <a:solidFill>
                  <a:srgbClr val="C00000"/>
                </a:solidFill>
              </a:rPr>
              <a:t>ндивидуальная работа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714356"/>
          <a:ext cx="8443946" cy="5736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035"/>
                <a:gridCol w="5609911"/>
              </a:tblGrid>
              <a:tr h="103835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Учебная </a:t>
                      </a:r>
                      <a:r>
                        <a:rPr lang="ru-RU" sz="20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Описать  особенности  строения органов дыхания  у человека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685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Критери</a:t>
                      </a:r>
                      <a:r>
                        <a:rPr lang="ru-RU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r>
                        <a:rPr lang="ru-RU" sz="20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GB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оценивания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Определяет особенности  строения органов дыхания  у человека.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9365">
                <a:tc>
                  <a:txBody>
                    <a:bodyPr/>
                    <a:lstStyle/>
                    <a:p>
                      <a:r>
                        <a:rPr lang="kk-KZ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Навыки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Применений знаний.  Критическое мышление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2194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Дескрипторы</a:t>
                      </a:r>
                      <a:endParaRPr lang="ru-RU" sz="20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Отмечает  на схеме органы дыхания  у человека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Рисунок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57562"/>
            <a:ext cx="25003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7"/>
          <p:cNvSpPr txBox="1">
            <a:spLocks/>
          </p:cNvSpPr>
          <p:nvPr/>
        </p:nvSpPr>
        <p:spPr>
          <a:xfrm>
            <a:off x="0" y="214290"/>
            <a:ext cx="1214414" cy="78581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470025"/>
          </a:xfrm>
        </p:spPr>
        <p:txBody>
          <a:bodyPr/>
          <a:lstStyle/>
          <a:p>
            <a:pPr>
              <a:buNone/>
            </a:pPr>
            <a:r>
              <a:rPr lang="en-GB" sz="3600" b="1" dirty="0" smtClean="0">
                <a:solidFill>
                  <a:srgbClr val="C00000"/>
                </a:solidFill>
              </a:rPr>
              <a:t>Взаимооценивание.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85818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Картинки по запросу рисунки  улыб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157160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00240"/>
            <a:ext cx="73581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240" cy="988716"/>
          </a:xfrm>
        </p:spPr>
        <p:txBody>
          <a:bodyPr/>
          <a:lstStyle/>
          <a:p>
            <a:pPr>
              <a:buNone/>
            </a:pPr>
            <a:r>
              <a:rPr sz="2800" b="1" smtClean="0">
                <a:solidFill>
                  <a:srgbClr val="C00000"/>
                </a:solidFill>
              </a:rPr>
              <a:t>   Вставьте пропущенные слова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142984"/>
            <a:ext cx="7572396" cy="2286016"/>
          </a:xfrm>
        </p:spPr>
        <p:txBody>
          <a:bodyPr/>
          <a:lstStyle/>
          <a:p>
            <a:pPr>
              <a:buNone/>
            </a:pPr>
            <a:r>
              <a:rPr sz="2400" smtClean="0"/>
              <a:t>    1.Сокращаясь</a:t>
            </a:r>
            <a:r>
              <a:rPr sz="2400" smtClean="0"/>
              <a:t>………….обеспечивает вдох. 2.Дыхательный центр находится в…………..мозге. 3.Частота дыхания составляет в покое………дыхательных движений в минуту.                                                         4. Смена вдоха и выдоха управляется …………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429000"/>
            <a:ext cx="52149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Дескриптор: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Знает, что обеспечивает вдох при сокращении.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Знает, где находится дыхательный центр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Знает какова частота дыхательных движений в покое.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Знает, чем управляется смена вдоха и выдоха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86446" y="3500438"/>
            <a:ext cx="33575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Словарик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продолговатом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16-18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озгом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диафрагма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7"/>
          <p:cNvSpPr txBox="1">
            <a:spLocks/>
          </p:cNvSpPr>
          <p:nvPr/>
        </p:nvSpPr>
        <p:spPr>
          <a:xfrm>
            <a:off x="0" y="642918"/>
            <a:ext cx="1785918" cy="12144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240" cy="988716"/>
          </a:xfrm>
        </p:spPr>
        <p:txBody>
          <a:bodyPr/>
          <a:lstStyle/>
          <a:p>
            <a:pPr>
              <a:buNone/>
            </a:pPr>
            <a:r>
              <a:rPr sz="2800" b="1" smtClean="0">
                <a:solidFill>
                  <a:srgbClr val="C00000"/>
                </a:solidFill>
              </a:rPr>
              <a:t>Правильные ответы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43116"/>
            <a:ext cx="8001024" cy="2286016"/>
          </a:xfrm>
        </p:spPr>
        <p:txBody>
          <a:bodyPr/>
          <a:lstStyle/>
          <a:p>
            <a:pPr>
              <a:buNone/>
            </a:pPr>
            <a:r>
              <a:rPr sz="2400" smtClean="0"/>
              <a:t>    1.Сокращаясь </a:t>
            </a:r>
            <a:r>
              <a:rPr sz="2400" i="1" smtClean="0">
                <a:solidFill>
                  <a:srgbClr val="C00000"/>
                </a:solidFill>
              </a:rPr>
              <a:t>диафрагма</a:t>
            </a:r>
            <a:r>
              <a:rPr sz="2400" smtClean="0"/>
              <a:t> обеспечивает вдох. 2.Дыхательный центр находится в</a:t>
            </a:r>
            <a:r>
              <a:rPr sz="2400" i="1" smtClean="0"/>
              <a:t> </a:t>
            </a:r>
            <a:r>
              <a:rPr sz="2400" i="1" smtClean="0">
                <a:solidFill>
                  <a:srgbClr val="C00000"/>
                </a:solidFill>
              </a:rPr>
              <a:t>продолговатом</a:t>
            </a:r>
            <a:r>
              <a:rPr sz="2400" i="1" smtClean="0"/>
              <a:t> </a:t>
            </a:r>
            <a:r>
              <a:rPr sz="2400" smtClean="0"/>
              <a:t>мозге. 3.Частота дыхания составляет в покое </a:t>
            </a:r>
            <a:r>
              <a:rPr sz="2400" i="1" smtClean="0">
                <a:solidFill>
                  <a:srgbClr val="C00000"/>
                </a:solidFill>
              </a:rPr>
              <a:t>16-18 </a:t>
            </a:r>
            <a:r>
              <a:rPr sz="2400" smtClean="0"/>
              <a:t>дыхательных движений в минуту.                                                         4. Смена вдоха и выдоха управляется </a:t>
            </a:r>
            <a:r>
              <a:rPr sz="2400" i="1" smtClean="0">
                <a:solidFill>
                  <a:srgbClr val="C00000"/>
                </a:solidFill>
              </a:rPr>
              <a:t>мозгом.</a:t>
            </a:r>
          </a:p>
          <a:p>
            <a:endParaRPr lang="ru-RU" dirty="0"/>
          </a:p>
        </p:txBody>
      </p:sp>
      <p:sp>
        <p:nvSpPr>
          <p:cNvPr id="5" name="Заголовок 7"/>
          <p:cNvSpPr txBox="1">
            <a:spLocks/>
          </p:cNvSpPr>
          <p:nvPr/>
        </p:nvSpPr>
        <p:spPr>
          <a:xfrm>
            <a:off x="0" y="571480"/>
            <a:ext cx="2071641" cy="128588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286256"/>
            <a:ext cx="2357454" cy="1929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240" cy="845840"/>
          </a:xfrm>
        </p:spPr>
        <p:txBody>
          <a:bodyPr/>
          <a:lstStyle/>
          <a:p>
            <a:pPr>
              <a:buNone/>
            </a:pPr>
            <a:r>
              <a:rPr sz="3200" b="1" smtClean="0">
                <a:solidFill>
                  <a:srgbClr val="C00000"/>
                </a:solidFill>
              </a:rPr>
              <a:t>    Как </a:t>
            </a:r>
            <a:r>
              <a:rPr sz="3200" b="1" smtClean="0">
                <a:solidFill>
                  <a:srgbClr val="C00000"/>
                </a:solidFill>
              </a:rPr>
              <a:t>вы думаете, почему?</a:t>
            </a:r>
            <a:r>
              <a:rPr sz="3200" smtClean="0">
                <a:solidFill>
                  <a:srgbClr val="C00000"/>
                </a:solidFill>
              </a:rPr>
              <a:t/>
            </a:r>
            <a:br>
              <a:rPr sz="320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8229240" cy="4525560"/>
          </a:xfrm>
        </p:spPr>
        <p:txBody>
          <a:bodyPr/>
          <a:lstStyle/>
          <a:p>
            <a:pPr>
              <a:buNone/>
            </a:pPr>
            <a:r>
              <a:rPr smtClean="0"/>
              <a:t>В одном из произведений приводится притча о табаке.</a:t>
            </a:r>
          </a:p>
          <a:p>
            <a:pPr>
              <a:buNone/>
            </a:pPr>
            <a:r>
              <a:rPr sz="2800" i="1" smtClean="0">
                <a:solidFill>
                  <a:srgbClr val="C00000"/>
                </a:solidFill>
              </a:rPr>
              <a:t>Первые торговцы табаком выкрикивали:</a:t>
            </a:r>
            <a:endParaRPr sz="2800" smtClean="0">
              <a:solidFill>
                <a:srgbClr val="C00000"/>
              </a:solidFill>
            </a:endParaRPr>
          </a:p>
          <a:p>
            <a:r>
              <a:rPr sz="2800" i="1" smtClean="0"/>
              <a:t>“Тот, кто курит, никогда не умрет от старости,</a:t>
            </a:r>
            <a:endParaRPr sz="2800" smtClean="0"/>
          </a:p>
          <a:p>
            <a:r>
              <a:rPr sz="2800" i="1" smtClean="0"/>
              <a:t>Того, кто курит, никогда не укусит собака,</a:t>
            </a:r>
            <a:endParaRPr sz="2800" smtClean="0"/>
          </a:p>
          <a:p>
            <a:r>
              <a:rPr sz="2800" i="1" smtClean="0"/>
              <a:t>Того, кто курит никогда вор не ограбит”</a:t>
            </a:r>
            <a:endParaRPr sz="2800" smtClean="0"/>
          </a:p>
          <a:p>
            <a:endParaRPr lang="ru-RU" dirty="0"/>
          </a:p>
        </p:txBody>
      </p:sp>
      <p:sp>
        <p:nvSpPr>
          <p:cNvPr id="5" name="Заголовок 7"/>
          <p:cNvSpPr txBox="1">
            <a:spLocks/>
          </p:cNvSpPr>
          <p:nvPr/>
        </p:nvSpPr>
        <p:spPr>
          <a:xfrm>
            <a:off x="0" y="571480"/>
            <a:ext cx="2071641" cy="128588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5722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14744" y="428604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57167"/>
            <a:ext cx="1571603" cy="153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34" y="571480"/>
            <a:ext cx="8229240" cy="114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Актуализация </a:t>
            </a:r>
            <a:r>
              <a:rPr lang="ru-RU" sz="3600" b="1" dirty="0">
                <a:solidFill>
                  <a:srgbClr val="C00000"/>
                </a:solidFill>
              </a:rPr>
              <a:t>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492896"/>
            <a:ext cx="68162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нос проходит в грудь 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обратно держит путь, 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Он не видимый, и все же 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Без него мы жить не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можем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14282" y="571480"/>
            <a:ext cx="1857388" cy="12144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229240" cy="1142640"/>
          </a:xfrm>
        </p:spPr>
        <p:txBody>
          <a:bodyPr/>
          <a:lstStyle/>
          <a:p>
            <a:pPr>
              <a:buNone/>
            </a:pPr>
            <a:r>
              <a:rPr sz="3600" b="1" smtClean="0">
                <a:solidFill>
                  <a:srgbClr val="C00000"/>
                </a:solidFill>
              </a:rPr>
              <a:t>Домашнее задание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857364"/>
            <a:ext cx="7257712" cy="4525560"/>
          </a:xfrm>
        </p:spPr>
        <p:txBody>
          <a:bodyPr/>
          <a:lstStyle/>
          <a:p>
            <a:pPr lvl="0"/>
            <a:r>
              <a:rPr sz="2800" smtClean="0">
                <a:solidFill>
                  <a:srgbClr val="002060"/>
                </a:solidFill>
              </a:rPr>
              <a:t>Изучить параграф 26</a:t>
            </a:r>
          </a:p>
          <a:p>
            <a:pPr lvl="0"/>
            <a:r>
              <a:rPr sz="2800" smtClean="0">
                <a:solidFill>
                  <a:srgbClr val="002060"/>
                </a:solidFill>
              </a:rPr>
              <a:t>Ответить </a:t>
            </a:r>
            <a:r>
              <a:rPr sz="2800" smtClean="0">
                <a:solidFill>
                  <a:srgbClr val="002060"/>
                </a:solidFill>
              </a:rPr>
              <a:t>на </a:t>
            </a:r>
            <a:r>
              <a:rPr sz="2800" smtClean="0">
                <a:solidFill>
                  <a:srgbClr val="002060"/>
                </a:solidFill>
              </a:rPr>
              <a:t>вопросы после параграфа</a:t>
            </a:r>
            <a:endParaRPr sz="2800" smtClean="0">
              <a:solidFill>
                <a:srgbClr val="002060"/>
              </a:solidFill>
            </a:endParaRPr>
          </a:p>
          <a:p>
            <a:r>
              <a:rPr sz="2800" smtClean="0">
                <a:solidFill>
                  <a:srgbClr val="002060"/>
                </a:solidFill>
              </a:rPr>
              <a:t>Написать ЭССе «Воздух в моей </a:t>
            </a:r>
            <a:r>
              <a:rPr sz="2800" smtClean="0">
                <a:solidFill>
                  <a:srgbClr val="002060"/>
                </a:solidFill>
              </a:rPr>
              <a:t>жизни</a:t>
            </a:r>
            <a:r>
              <a:rPr sz="2800" smtClean="0">
                <a:solidFill>
                  <a:srgbClr val="002060"/>
                </a:solidFill>
              </a:rPr>
              <a:t>»</a:t>
            </a:r>
          </a:p>
          <a:p>
            <a:r>
              <a:rPr sz="2800" smtClean="0">
                <a:solidFill>
                  <a:srgbClr val="002060"/>
                </a:solidFill>
              </a:rPr>
              <a:t>Используя дополнительные источники информации, составить перечень правил, обеспечивающих наилучшее дыхание </a:t>
            </a:r>
            <a:r>
              <a:rPr sz="2800" smtClean="0">
                <a:solidFill>
                  <a:srgbClr val="002060"/>
                </a:solidFill>
              </a:rPr>
              <a:t>для </a:t>
            </a:r>
            <a:r>
              <a:rPr sz="2800" smtClean="0">
                <a:solidFill>
                  <a:srgbClr val="002060"/>
                </a:solidFill>
              </a:rPr>
              <a:t>организма.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57167"/>
            <a:ext cx="1714479" cy="167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Левая фигурная скобка 4"/>
          <p:cNvSpPr/>
          <p:nvPr/>
        </p:nvSpPr>
        <p:spPr>
          <a:xfrm>
            <a:off x="1142976" y="3143248"/>
            <a:ext cx="857256" cy="22145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3857628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выбор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sz="4800" smtClean="0">
                <a:solidFill>
                  <a:srgbClr val="C00000"/>
                </a:solidFill>
              </a:rPr>
              <a:t>   Спасибо </a:t>
            </a:r>
            <a:r>
              <a:rPr sz="4800" smtClean="0">
                <a:solidFill>
                  <a:srgbClr val="C00000"/>
                </a:solidFill>
              </a:rPr>
              <a:t>за внимание!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428868"/>
            <a:ext cx="511189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Картинки по запросу рисунки помахать рук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1928794" cy="1663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1695968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1210321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1472" y="642918"/>
            <a:ext cx="8229240" cy="114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b="1" dirty="0"/>
              <a:t>	</a:t>
            </a:r>
            <a:r>
              <a:rPr lang="ru-RU" sz="3600" b="1" dirty="0" smtClean="0">
                <a:solidFill>
                  <a:srgbClr val="C00000"/>
                </a:solidFill>
              </a:rPr>
              <a:t>Критерии оценивания: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2285992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Учащийся: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описать строение органов дыхания;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описать процессы газообмена в легких и тканях;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делать выводы по изученной теме.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158115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071546"/>
            <a:ext cx="72785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Дыхание это поглощение углекислого газа и выделение кислорода.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дыхания организму необходим кислород.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Энергия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образуется и накапливается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митохондриях  клетки.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Газообмен происходит между организмом и внешней средой.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К органам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дыхания животных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относятся: жабры, сердце, почки.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Дыхательная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система человека и млекопитающих животных имеет схожее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Кровеносная система не принимает участие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85729"/>
            <a:ext cx="62562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1: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«Правда»,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«Ложь»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143380"/>
            <a:ext cx="7715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Дескриптор: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Знает, что такое дыхание.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Знает, где накапливается энергия в клетке.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 как происходит газообмен.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 органы дыхания животных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Сравнивает дыхательную систему человека и млекопитающих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Знает, какое участие принимает кровеносная система в дыхании.</a:t>
            </a:r>
            <a:endParaRPr lang="ru-RU" dirty="0"/>
          </a:p>
        </p:txBody>
      </p:sp>
      <p:sp>
        <p:nvSpPr>
          <p:cNvPr id="6" name="Заголовок 7"/>
          <p:cNvSpPr txBox="1">
            <a:spLocks/>
          </p:cNvSpPr>
          <p:nvPr/>
        </p:nvSpPr>
        <p:spPr>
          <a:xfrm>
            <a:off x="0" y="571480"/>
            <a:ext cx="1714480" cy="1357322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173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1214422"/>
            <a:ext cx="4254502" cy="639762"/>
          </a:xfrm>
        </p:spPr>
        <p:txBody>
          <a:bodyPr/>
          <a:lstStyle/>
          <a:p>
            <a:r>
              <a:rPr sz="3200" smtClean="0">
                <a:solidFill>
                  <a:srgbClr val="C00000"/>
                </a:solidFill>
              </a:rPr>
              <a:t>   Ответы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57356" y="1928802"/>
            <a:ext cx="4040188" cy="3951288"/>
          </a:xfrm>
        </p:spPr>
        <p:txBody>
          <a:bodyPr/>
          <a:lstStyle/>
          <a:p>
            <a:r>
              <a:rPr sz="3200" b="1" smtClean="0"/>
              <a:t>1</a:t>
            </a:r>
            <a:r>
              <a:rPr sz="3200" smtClean="0"/>
              <a:t> - Л</a:t>
            </a:r>
          </a:p>
          <a:p>
            <a:r>
              <a:rPr sz="3200" b="1" smtClean="0"/>
              <a:t>2</a:t>
            </a:r>
            <a:r>
              <a:rPr sz="3200" smtClean="0"/>
              <a:t> - П</a:t>
            </a:r>
          </a:p>
          <a:p>
            <a:r>
              <a:rPr sz="3200" b="1" smtClean="0"/>
              <a:t>3</a:t>
            </a:r>
            <a:r>
              <a:rPr sz="3200" smtClean="0"/>
              <a:t> - П</a:t>
            </a:r>
          </a:p>
          <a:p>
            <a:r>
              <a:rPr sz="3200" b="1" smtClean="0"/>
              <a:t>4</a:t>
            </a:r>
            <a:r>
              <a:rPr sz="3200" smtClean="0"/>
              <a:t> - П</a:t>
            </a:r>
          </a:p>
          <a:p>
            <a:r>
              <a:rPr sz="3200" b="1" smtClean="0"/>
              <a:t>5 -</a:t>
            </a:r>
            <a:r>
              <a:rPr sz="3200" smtClean="0"/>
              <a:t> Л</a:t>
            </a:r>
          </a:p>
          <a:p>
            <a:r>
              <a:rPr sz="3200" b="1" smtClean="0"/>
              <a:t>6 </a:t>
            </a:r>
            <a:r>
              <a:rPr sz="3200" dirty="0" smtClean="0"/>
              <a:t>-</a:t>
            </a:r>
            <a:r>
              <a:rPr sz="3200" smtClean="0"/>
              <a:t> П</a:t>
            </a:r>
          </a:p>
          <a:p>
            <a:r>
              <a:rPr sz="3200" b="1" smtClean="0"/>
              <a:t>7 </a:t>
            </a:r>
            <a:r>
              <a:rPr sz="3200" smtClean="0"/>
              <a:t>- Л</a:t>
            </a:r>
          </a:p>
          <a:p>
            <a:endParaRPr sz="3600" smtClean="0"/>
          </a:p>
          <a:p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214422"/>
            <a:ext cx="4041775" cy="639762"/>
          </a:xfrm>
        </p:spPr>
        <p:txBody>
          <a:bodyPr/>
          <a:lstStyle/>
          <a:p>
            <a:r>
              <a:rPr sz="3200" b="0" smtClean="0"/>
              <a:t>Самооценивание</a:t>
            </a:r>
            <a:endParaRPr lang="ru-RU" sz="3200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00496" y="2428867"/>
            <a:ext cx="4686305" cy="3697295"/>
          </a:xfrm>
        </p:spPr>
        <p:txBody>
          <a:bodyPr/>
          <a:lstStyle/>
          <a:p>
            <a:r>
              <a:rPr sz="2800" smtClean="0">
                <a:solidFill>
                  <a:srgbClr val="C00000"/>
                </a:solidFill>
              </a:rPr>
              <a:t>«Красный жетон» </a:t>
            </a:r>
            <a:r>
              <a:rPr sz="2800" smtClean="0"/>
              <a:t>- нет ошибок</a:t>
            </a:r>
          </a:p>
          <a:p>
            <a:r>
              <a:rPr sz="2800" smtClean="0">
                <a:solidFill>
                  <a:srgbClr val="00B050"/>
                </a:solidFill>
              </a:rPr>
              <a:t>«Зеленый жетон» </a:t>
            </a:r>
            <a:r>
              <a:rPr sz="2800" smtClean="0"/>
              <a:t>- одна ошибка</a:t>
            </a:r>
          </a:p>
          <a:p>
            <a:r>
              <a:rPr sz="2800" smtClean="0">
                <a:solidFill>
                  <a:schemeClr val="accent6">
                    <a:lumMod val="75000"/>
                  </a:schemeClr>
                </a:solidFill>
              </a:rPr>
              <a:t>«Жёлтый жетон»- </a:t>
            </a:r>
            <a:r>
              <a:rPr sz="2800" smtClean="0"/>
              <a:t>более одной ошибки.</a:t>
            </a:r>
          </a:p>
          <a:p>
            <a:pPr>
              <a:buNone/>
            </a:pPr>
            <a:r>
              <a:rPr sz="2800" i="1" smtClean="0"/>
              <a:t> </a:t>
            </a:r>
            <a:endParaRPr sz="2800" smtClean="0"/>
          </a:p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571480"/>
            <a:ext cx="2071641" cy="128588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500958" cy="571504"/>
          </a:xfrm>
        </p:spPr>
        <p:txBody>
          <a:bodyPr/>
          <a:lstStyle/>
          <a:p>
            <a:pPr>
              <a:buNone/>
            </a:pPr>
            <a:r>
              <a:rPr sz="2800" b="1" smtClean="0"/>
              <a:t> </a:t>
            </a:r>
            <a:r>
              <a:rPr sz="2400" smtClean="0"/>
              <a:t>Задание 2. </a:t>
            </a:r>
            <a:br>
              <a:rPr sz="2400" smtClean="0"/>
            </a:br>
            <a:r>
              <a:rPr sz="2400" b="1" smtClean="0">
                <a:solidFill>
                  <a:srgbClr val="C00000"/>
                </a:solidFill>
              </a:rPr>
              <a:t>Сопоставить органы дыхания животных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65640"/>
          <a:ext cx="8715436" cy="3105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6000792"/>
              </a:tblGrid>
              <a:tr h="504720">
                <a:tc>
                  <a:txBody>
                    <a:bodyPr/>
                    <a:lstStyle/>
                    <a:p>
                      <a:pPr algn="ctr"/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Животные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дыхания</a:t>
                      </a:r>
                    </a:p>
                  </a:txBody>
                  <a:tcPr/>
                </a:tc>
              </a:tr>
              <a:tr h="3872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  Одноклеточные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  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Жаберные крышки, жабры.</a:t>
                      </a:r>
                    </a:p>
                  </a:txBody>
                  <a:tcPr/>
                </a:tc>
              </a:tr>
              <a:tr h="548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В.  Насекомые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Легкие, бронхи, воздушные мешки.</a:t>
                      </a:r>
                    </a:p>
                  </a:txBody>
                  <a:tcPr/>
                </a:tc>
              </a:tr>
              <a:tr h="548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 Рыбы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3.  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Трахеи, бронхи, легкие, альвеолы, диафрагма</a:t>
                      </a:r>
                    </a:p>
                  </a:txBody>
                  <a:tcPr/>
                </a:tc>
              </a:tr>
              <a:tr h="43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  Птицы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  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Нет. Дышат всей поверхностью тела.</a:t>
                      </a:r>
                    </a:p>
                  </a:txBody>
                  <a:tcPr/>
                </a:tc>
              </a:tr>
              <a:tr h="6415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Е.   Млекопитающие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 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Трахеи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4714884"/>
            <a:ext cx="76438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Дескриптор: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органы дыхания одноклеточных животных.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органы дыхания насекомых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органы дыхания рыб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органы дыхания птиц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органы дыхания млекопитающих</a:t>
            </a:r>
            <a:endParaRPr lang="ru-RU" dirty="0"/>
          </a:p>
        </p:txBody>
      </p:sp>
      <p:sp>
        <p:nvSpPr>
          <p:cNvPr id="7" name="Заголовок 7"/>
          <p:cNvSpPr txBox="1">
            <a:spLocks/>
          </p:cNvSpPr>
          <p:nvPr/>
        </p:nvSpPr>
        <p:spPr>
          <a:xfrm>
            <a:off x="0" y="428604"/>
            <a:ext cx="1714480" cy="121444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240" cy="1142640"/>
          </a:xfrm>
        </p:spPr>
        <p:txBody>
          <a:bodyPr/>
          <a:lstStyle/>
          <a:p>
            <a:r>
              <a:rPr sz="3200" smtClean="0"/>
              <a:t>Взаимооценивание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1428736"/>
            <a:ext cx="4254502" cy="639762"/>
          </a:xfrm>
        </p:spPr>
        <p:txBody>
          <a:bodyPr/>
          <a:lstStyle/>
          <a:p>
            <a:r>
              <a:rPr sz="3200" smtClean="0">
                <a:solidFill>
                  <a:srgbClr val="C00000"/>
                </a:solidFill>
              </a:rPr>
              <a:t>Ответы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57356" y="2143116"/>
            <a:ext cx="4040188" cy="3951288"/>
          </a:xfrm>
        </p:spPr>
        <p:txBody>
          <a:bodyPr/>
          <a:lstStyle/>
          <a:p>
            <a:r>
              <a:rPr sz="3600" b="1" smtClean="0"/>
              <a:t>А</a:t>
            </a:r>
            <a:r>
              <a:rPr sz="3600" smtClean="0"/>
              <a:t> - 4</a:t>
            </a:r>
          </a:p>
          <a:p>
            <a:r>
              <a:rPr sz="3600" b="1" smtClean="0"/>
              <a:t>В</a:t>
            </a:r>
            <a:r>
              <a:rPr sz="3600" smtClean="0"/>
              <a:t> - 5</a:t>
            </a:r>
          </a:p>
          <a:p>
            <a:r>
              <a:rPr sz="3600" b="1" smtClean="0"/>
              <a:t>С</a:t>
            </a:r>
            <a:r>
              <a:rPr sz="3600" smtClean="0"/>
              <a:t> - 1</a:t>
            </a:r>
          </a:p>
          <a:p>
            <a:r>
              <a:rPr sz="3600" b="1" smtClean="0"/>
              <a:t>Д</a:t>
            </a:r>
            <a:r>
              <a:rPr sz="3600" smtClean="0"/>
              <a:t> - 2</a:t>
            </a:r>
          </a:p>
          <a:p>
            <a:r>
              <a:rPr sz="3600" b="1" smtClean="0"/>
              <a:t>Е </a:t>
            </a:r>
            <a:r>
              <a:rPr sz="3600" smtClean="0"/>
              <a:t>- 3</a:t>
            </a:r>
          </a:p>
          <a:p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00496" y="2428867"/>
            <a:ext cx="4686305" cy="3697295"/>
          </a:xfrm>
        </p:spPr>
        <p:txBody>
          <a:bodyPr/>
          <a:lstStyle/>
          <a:p>
            <a:r>
              <a:rPr sz="2800" smtClean="0">
                <a:solidFill>
                  <a:srgbClr val="C00000"/>
                </a:solidFill>
              </a:rPr>
              <a:t>«Молодец» </a:t>
            </a:r>
            <a:r>
              <a:rPr sz="2800" smtClean="0"/>
              <a:t>- нет ошибок</a:t>
            </a:r>
          </a:p>
          <a:p>
            <a:r>
              <a:rPr sz="2800" smtClean="0">
                <a:solidFill>
                  <a:srgbClr val="00B050"/>
                </a:solidFill>
              </a:rPr>
              <a:t>«Хорошо» </a:t>
            </a:r>
            <a:r>
              <a:rPr sz="2800" smtClean="0"/>
              <a:t>- одна ошибка</a:t>
            </a:r>
          </a:p>
          <a:p>
            <a:r>
              <a:rPr sz="2800" smtClean="0">
                <a:solidFill>
                  <a:schemeClr val="accent6">
                    <a:lumMod val="75000"/>
                  </a:schemeClr>
                </a:solidFill>
              </a:rPr>
              <a:t>«Старайся»</a:t>
            </a:r>
            <a:r>
              <a:rPr sz="2800" smtClean="0"/>
              <a:t>- более одной ошибки.</a:t>
            </a:r>
          </a:p>
          <a:p>
            <a:pPr>
              <a:buNone/>
            </a:pPr>
            <a:r>
              <a:rPr sz="2800" i="1" smtClean="0"/>
              <a:t> </a:t>
            </a:r>
            <a:endParaRPr sz="2800" smtClean="0"/>
          </a:p>
          <a:p>
            <a:endParaRPr lang="ru-RU" dirty="0"/>
          </a:p>
        </p:txBody>
      </p:sp>
      <p:sp>
        <p:nvSpPr>
          <p:cNvPr id="8" name="Заголовок 7"/>
          <p:cNvSpPr txBox="1">
            <a:spLocks/>
          </p:cNvSpPr>
          <p:nvPr/>
        </p:nvSpPr>
        <p:spPr>
          <a:xfrm>
            <a:off x="0" y="571480"/>
            <a:ext cx="2071641" cy="128588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0000" tIns="45000" rIns="90000" bIns="45000"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рисунок носа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357298"/>
            <a:ext cx="2500330" cy="2730942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57166"/>
            <a:ext cx="150585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214686"/>
            <a:ext cx="785818" cy="53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071810"/>
            <a:ext cx="571504" cy="61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Выгнутая вниз стрелка 8"/>
          <p:cNvSpPr/>
          <p:nvPr/>
        </p:nvSpPr>
        <p:spPr>
          <a:xfrm>
            <a:off x="2500298" y="3786190"/>
            <a:ext cx="1714512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4786314" y="3786190"/>
            <a:ext cx="1714512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1643042" y="428604"/>
            <a:ext cx="700092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 система человека, снабжает организм кислородом и выводит из него углекислый газ.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500570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Дыхательные воздухоносные пути делятся на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верхние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нижние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верхнему воздухоносному пути относятся: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носовая полость, носоглотка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нижнему воздухоносному пути относятся: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гортань, трахея, бронхи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793</Words>
  <Application>Microsoft Office PowerPoint</Application>
  <PresentationFormat>Экран (4:3)</PresentationFormat>
  <Paragraphs>209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Обычный 1</vt:lpstr>
      <vt:lpstr>Цветы настроения</vt:lpstr>
      <vt:lpstr>Актуализация знаний</vt:lpstr>
      <vt:lpstr>Слайд 3</vt:lpstr>
      <vt:lpstr> Критерии оценивания:</vt:lpstr>
      <vt:lpstr>Слайд 5</vt:lpstr>
      <vt:lpstr>?</vt:lpstr>
      <vt:lpstr> Задание 2.  Сопоставить органы дыхания животных</vt:lpstr>
      <vt:lpstr>Взаимооценивание</vt:lpstr>
      <vt:lpstr>Слайд 9</vt:lpstr>
      <vt:lpstr>Слайд 10</vt:lpstr>
      <vt:lpstr>Слайд 11</vt:lpstr>
      <vt:lpstr>Слайд 12</vt:lpstr>
      <vt:lpstr>      Пожелания группам</vt:lpstr>
      <vt:lpstr>Индивидуальная работа</vt:lpstr>
      <vt:lpstr>Взаимооценивание.</vt:lpstr>
      <vt:lpstr>   Вставьте пропущенные слова</vt:lpstr>
      <vt:lpstr>Правильные ответы</vt:lpstr>
      <vt:lpstr>    Как вы думаете, почему? </vt:lpstr>
      <vt:lpstr>Слайд 19</vt:lpstr>
      <vt:lpstr>Домашнее задание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Daniyar</dc:creator>
  <cp:lastModifiedBy>Анжела</cp:lastModifiedBy>
  <cp:revision>79</cp:revision>
  <dcterms:modified xsi:type="dcterms:W3CDTF">2019-12-22T15:27:38Z</dcterms:modified>
</cp:coreProperties>
</file>